
<file path=[Content_Types].xml><?xml version="1.0" encoding="utf-8"?>
<Types xmlns="http://schemas.openxmlformats.org/package/2006/content-types">
  <Default ContentType="application/x-fontdata" Extension="fntdata"/>
  <Default ContentType="image/gif" Extension="gif"/>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Lst>
  <p:sldSz cy="6858000" cx="12192000"/>
  <p:notesSz cx="6858000" cy="9144000"/>
  <p:embeddedFontLst>
    <p:embeddedFont>
      <p:font typeface="Crimson Text"/>
      <p:regular r:id="rId13"/>
      <p:bold r:id="rId14"/>
      <p:italic r:id="rId15"/>
      <p:boldItalic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7" roundtripDataSignature="AMtx7mgKuNPHvVsM9B1wEBaYL88bpvEqb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font" Target="fonts/CrimsonText-regular.fntdata"/><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font" Target="fonts/CrimsonText-italic.fntdata"/><Relationship Id="rId14" Type="http://schemas.openxmlformats.org/officeDocument/2006/relationships/font" Target="fonts/CrimsonText-bold.fntdata"/><Relationship Id="rId17" Type="http://customschemas.google.com/relationships/presentationmetadata" Target="metadata"/><Relationship Id="rId16" Type="http://schemas.openxmlformats.org/officeDocument/2006/relationships/font" Target="fonts/CrimsonText-boldItalic.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5" name="Google Shape;125;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10"/>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10"/>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9"/>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20"/>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20"/>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1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12"/>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12"/>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6" name="Google Shape;26;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1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13"/>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13"/>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14"/>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14"/>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14"/>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14"/>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14"/>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7"/>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7"/>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17"/>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8"/>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8"/>
          <p:cNvSpPr/>
          <p:nvPr>
            <p:ph idx="2" type="pic"/>
          </p:nvPr>
        </p:nvSpPr>
        <p:spPr>
          <a:xfrm>
            <a:off x="5183188" y="987425"/>
            <a:ext cx="6172200" cy="4873625"/>
          </a:xfrm>
          <a:prstGeom prst="rect">
            <a:avLst/>
          </a:prstGeom>
          <a:noFill/>
          <a:ln>
            <a:noFill/>
          </a:ln>
        </p:spPr>
      </p:sp>
      <p:sp>
        <p:nvSpPr>
          <p:cNvPr id="64" name="Google Shape;64;p18"/>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hyperlink" Target="mailto:noabc.colonials@gmail.com" TargetMode="External"/><Relationship Id="rId4" Type="http://schemas.openxmlformats.org/officeDocument/2006/relationships/hyperlink" Target="mailto:noabc.volunteer@gmail.com"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0D3D4"/>
        </a:solidFill>
      </p:bgPr>
    </p:bg>
    <p:spTree>
      <p:nvGrpSpPr>
        <p:cNvPr id="83" name="Shape 83"/>
        <p:cNvGrpSpPr/>
        <p:nvPr/>
      </p:nvGrpSpPr>
      <p:grpSpPr>
        <a:xfrm>
          <a:off x="0" y="0"/>
          <a:ext cx="0" cy="0"/>
          <a:chOff x="0" y="0"/>
          <a:chExt cx="0" cy="0"/>
        </a:xfrm>
      </p:grpSpPr>
      <p:sp>
        <p:nvSpPr>
          <p:cNvPr id="84" name="Google Shape;84;p1"/>
          <p:cNvSpPr txBox="1"/>
          <p:nvPr>
            <p:ph type="ctrTitle"/>
          </p:nvPr>
        </p:nvSpPr>
        <p:spPr>
          <a:xfrm>
            <a:off x="805833" y="1122363"/>
            <a:ext cx="6508026" cy="23876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rgbClr val="7C2529"/>
              </a:buClr>
              <a:buSzPts val="6000"/>
              <a:buFont typeface="Crimson Text"/>
              <a:buNone/>
            </a:pPr>
            <a:r>
              <a:rPr lang="en-US">
                <a:solidFill>
                  <a:srgbClr val="7C2529"/>
                </a:solidFill>
                <a:latin typeface="Crimson Text"/>
                <a:ea typeface="Crimson Text"/>
                <a:cs typeface="Crimson Text"/>
                <a:sym typeface="Crimson Text"/>
              </a:rPr>
              <a:t>New Oxford Athletic Booster Club</a:t>
            </a:r>
            <a:endParaRPr/>
          </a:p>
        </p:txBody>
      </p:sp>
      <p:sp>
        <p:nvSpPr>
          <p:cNvPr id="85" name="Google Shape;85;p1"/>
          <p:cNvSpPr txBox="1"/>
          <p:nvPr>
            <p:ph idx="1" type="subTitle"/>
          </p:nvPr>
        </p:nvSpPr>
        <p:spPr>
          <a:xfrm>
            <a:off x="805833" y="3602038"/>
            <a:ext cx="6508026"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rgbClr val="041E42"/>
              </a:buClr>
              <a:buSzPts val="2400"/>
              <a:buNone/>
            </a:pPr>
            <a:r>
              <a:rPr lang="en-US">
                <a:solidFill>
                  <a:srgbClr val="041E42"/>
                </a:solidFill>
              </a:rPr>
              <a:t>INAUGURAL MEETING</a:t>
            </a:r>
            <a:endParaRPr/>
          </a:p>
          <a:p>
            <a:pPr indent="0" lvl="0" marL="0" rtl="0" algn="ctr">
              <a:lnSpc>
                <a:spcPct val="90000"/>
              </a:lnSpc>
              <a:spcBef>
                <a:spcPts val="1000"/>
              </a:spcBef>
              <a:spcAft>
                <a:spcPts val="0"/>
              </a:spcAft>
              <a:buClr>
                <a:srgbClr val="041E42"/>
              </a:buClr>
              <a:buSzPts val="2400"/>
              <a:buNone/>
            </a:pPr>
            <a:r>
              <a:rPr lang="en-US">
                <a:solidFill>
                  <a:srgbClr val="041E42"/>
                </a:solidFill>
              </a:rPr>
              <a:t>AUGUST 8</a:t>
            </a:r>
            <a:r>
              <a:rPr baseline="30000" lang="en-US">
                <a:solidFill>
                  <a:srgbClr val="041E42"/>
                </a:solidFill>
              </a:rPr>
              <a:t>TH</a:t>
            </a:r>
            <a:r>
              <a:rPr lang="en-US">
                <a:solidFill>
                  <a:srgbClr val="041E42"/>
                </a:solidFill>
              </a:rPr>
              <a:t>, 2022</a:t>
            </a:r>
            <a:endParaRPr/>
          </a:p>
        </p:txBody>
      </p:sp>
      <p:pic>
        <p:nvPicPr>
          <p:cNvPr descr="A picture containing text, toy&#10;&#10;Description automatically generated" id="86" name="Google Shape;86;p1"/>
          <p:cNvPicPr preferRelativeResize="0"/>
          <p:nvPr/>
        </p:nvPicPr>
        <p:blipFill rotWithShape="1">
          <a:blip r:embed="rId3">
            <a:alphaModFix/>
          </a:blip>
          <a:srcRect b="0" l="0" r="0" t="0"/>
          <a:stretch/>
        </p:blipFill>
        <p:spPr>
          <a:xfrm>
            <a:off x="8032026" y="1451535"/>
            <a:ext cx="3439665" cy="4828903"/>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Introduction</a:t>
            </a:r>
            <a:endParaRPr/>
          </a:p>
        </p:txBody>
      </p:sp>
      <p:sp>
        <p:nvSpPr>
          <p:cNvPr id="92" name="Google Shape;92;p2"/>
          <p:cNvSpPr txBox="1"/>
          <p:nvPr>
            <p:ph idx="1" type="body"/>
          </p:nvPr>
        </p:nvSpPr>
        <p:spPr>
          <a:xfrm>
            <a:off x="838200" y="1738536"/>
            <a:ext cx="10515600" cy="4670112"/>
          </a:xfrm>
          <a:prstGeom prst="rect">
            <a:avLst/>
          </a:prstGeom>
          <a:noFill/>
          <a:ln>
            <a:noFill/>
          </a:ln>
        </p:spPr>
        <p:txBody>
          <a:bodyPr anchorCtr="0" anchor="t" bIns="45700" lIns="91425" spcFirstLastPara="1" rIns="91425" wrap="square" tIns="45700">
            <a:normAutofit fontScale="92500" lnSpcReduction="10000"/>
          </a:bodyPr>
          <a:lstStyle/>
          <a:p>
            <a:pPr indent="-228600" lvl="0" marL="228600" rtl="0" algn="l">
              <a:lnSpc>
                <a:spcPct val="90000"/>
              </a:lnSpc>
              <a:spcBef>
                <a:spcPts val="0"/>
              </a:spcBef>
              <a:spcAft>
                <a:spcPts val="0"/>
              </a:spcAft>
              <a:buClr>
                <a:schemeClr val="dk1"/>
              </a:buClr>
              <a:buSzPct val="100000"/>
              <a:buChar char="•"/>
            </a:pPr>
            <a:r>
              <a:rPr lang="en-US"/>
              <a:t>Executive Officers</a:t>
            </a:r>
            <a:endParaRPr/>
          </a:p>
          <a:p>
            <a:pPr indent="-228600" lvl="1" marL="685800" rtl="0" algn="l">
              <a:lnSpc>
                <a:spcPct val="90000"/>
              </a:lnSpc>
              <a:spcBef>
                <a:spcPts val="500"/>
              </a:spcBef>
              <a:spcAft>
                <a:spcPts val="0"/>
              </a:spcAft>
              <a:buClr>
                <a:schemeClr val="dk1"/>
              </a:buClr>
              <a:buSzPct val="100000"/>
              <a:buChar char="•"/>
            </a:pPr>
            <a:r>
              <a:rPr lang="en-US"/>
              <a:t>President – Mike Campbell</a:t>
            </a:r>
            <a:endParaRPr/>
          </a:p>
          <a:p>
            <a:pPr indent="-228600" lvl="1" marL="685800" rtl="0" algn="l">
              <a:lnSpc>
                <a:spcPct val="90000"/>
              </a:lnSpc>
              <a:spcBef>
                <a:spcPts val="500"/>
              </a:spcBef>
              <a:spcAft>
                <a:spcPts val="0"/>
              </a:spcAft>
              <a:buClr>
                <a:schemeClr val="dk1"/>
              </a:buClr>
              <a:buSzPct val="100000"/>
              <a:buChar char="•"/>
            </a:pPr>
            <a:r>
              <a:rPr lang="en-US"/>
              <a:t>Vice President of Committees – Brian Billman</a:t>
            </a:r>
            <a:endParaRPr/>
          </a:p>
          <a:p>
            <a:pPr indent="-228600" lvl="1" marL="685800" rtl="0" algn="l">
              <a:lnSpc>
                <a:spcPct val="90000"/>
              </a:lnSpc>
              <a:spcBef>
                <a:spcPts val="500"/>
              </a:spcBef>
              <a:spcAft>
                <a:spcPts val="0"/>
              </a:spcAft>
              <a:buClr>
                <a:schemeClr val="dk1"/>
              </a:buClr>
              <a:buSzPct val="100000"/>
              <a:buChar char="•"/>
            </a:pPr>
            <a:r>
              <a:rPr lang="en-US"/>
              <a:t>Vice President of Finance – Liz Bergen</a:t>
            </a:r>
            <a:endParaRPr/>
          </a:p>
          <a:p>
            <a:pPr indent="-228600" lvl="1" marL="685800" rtl="0" algn="l">
              <a:lnSpc>
                <a:spcPct val="90000"/>
              </a:lnSpc>
              <a:spcBef>
                <a:spcPts val="500"/>
              </a:spcBef>
              <a:spcAft>
                <a:spcPts val="0"/>
              </a:spcAft>
              <a:buClr>
                <a:schemeClr val="dk1"/>
              </a:buClr>
              <a:buSzPct val="100000"/>
              <a:buChar char="•"/>
            </a:pPr>
            <a:r>
              <a:rPr lang="en-US"/>
              <a:t>Treasurer – Mandy Campbell (Interim)</a:t>
            </a:r>
            <a:endParaRPr/>
          </a:p>
          <a:p>
            <a:pPr indent="-228600" lvl="1" marL="685800" rtl="0" algn="l">
              <a:lnSpc>
                <a:spcPct val="90000"/>
              </a:lnSpc>
              <a:spcBef>
                <a:spcPts val="500"/>
              </a:spcBef>
              <a:spcAft>
                <a:spcPts val="0"/>
              </a:spcAft>
              <a:buClr>
                <a:schemeClr val="dk1"/>
              </a:buClr>
              <a:buSzPct val="100000"/>
              <a:buChar char="•"/>
            </a:pPr>
            <a:r>
              <a:rPr lang="en-US"/>
              <a:t>Secretary – Jenn Bowman</a:t>
            </a:r>
            <a:endParaRPr/>
          </a:p>
          <a:p>
            <a:pPr indent="-140525" lvl="0" marL="228600" rtl="0" algn="l">
              <a:lnSpc>
                <a:spcPct val="90000"/>
              </a:lnSpc>
              <a:spcBef>
                <a:spcPts val="1000"/>
              </a:spcBef>
              <a:spcAft>
                <a:spcPts val="0"/>
              </a:spcAft>
              <a:buClr>
                <a:schemeClr val="dk1"/>
              </a:buClr>
              <a:buSzPct val="100000"/>
              <a:buNone/>
            </a:pPr>
            <a:r>
              <a:t/>
            </a:r>
            <a:endParaRPr sz="1500"/>
          </a:p>
          <a:p>
            <a:pPr indent="-228600" lvl="0" marL="228600" rtl="0" algn="l">
              <a:lnSpc>
                <a:spcPct val="90000"/>
              </a:lnSpc>
              <a:spcBef>
                <a:spcPts val="1000"/>
              </a:spcBef>
              <a:spcAft>
                <a:spcPts val="0"/>
              </a:spcAft>
              <a:buClr>
                <a:schemeClr val="dk1"/>
              </a:buClr>
              <a:buSzPct val="100000"/>
              <a:buChar char="•"/>
            </a:pPr>
            <a:r>
              <a:rPr lang="en-US"/>
              <a:t>Additional Roles (Non-Executive Officers and Non-Board)</a:t>
            </a:r>
            <a:endParaRPr/>
          </a:p>
          <a:p>
            <a:pPr indent="-228600" lvl="1" marL="685800" rtl="0" algn="l">
              <a:lnSpc>
                <a:spcPct val="90000"/>
              </a:lnSpc>
              <a:spcBef>
                <a:spcPts val="500"/>
              </a:spcBef>
              <a:spcAft>
                <a:spcPts val="0"/>
              </a:spcAft>
              <a:buClr>
                <a:schemeClr val="dk1"/>
              </a:buClr>
              <a:buSzPct val="100000"/>
              <a:buChar char="•"/>
            </a:pPr>
            <a:r>
              <a:rPr lang="en-US"/>
              <a:t>Concession Manager – Eileen Gass</a:t>
            </a:r>
            <a:endParaRPr/>
          </a:p>
          <a:p>
            <a:pPr indent="-228600" lvl="1" marL="685800" rtl="0" algn="l">
              <a:lnSpc>
                <a:spcPct val="90000"/>
              </a:lnSpc>
              <a:spcBef>
                <a:spcPts val="500"/>
              </a:spcBef>
              <a:spcAft>
                <a:spcPts val="0"/>
              </a:spcAft>
              <a:buClr>
                <a:schemeClr val="dk1"/>
              </a:buClr>
              <a:buSzPct val="100000"/>
              <a:buChar char="•"/>
            </a:pPr>
            <a:r>
              <a:rPr lang="en-US"/>
              <a:t>Volunteer Chair – Mandy Campbell</a:t>
            </a:r>
            <a:endParaRPr/>
          </a:p>
          <a:p>
            <a:pPr indent="-228600" lvl="1" marL="685800" rtl="0" algn="l">
              <a:lnSpc>
                <a:spcPct val="100000"/>
              </a:lnSpc>
              <a:spcBef>
                <a:spcPts val="500"/>
              </a:spcBef>
              <a:spcAft>
                <a:spcPts val="0"/>
              </a:spcAft>
              <a:buClr>
                <a:schemeClr val="dk1"/>
              </a:buClr>
              <a:buSzPct val="100000"/>
              <a:buChar char="•"/>
            </a:pPr>
            <a:r>
              <a:rPr lang="en-US"/>
              <a:t>Membership and Publicity Chair – Vacant</a:t>
            </a:r>
            <a:endParaRPr/>
          </a:p>
          <a:p>
            <a:pPr indent="-228600" lvl="1" marL="685800" rtl="0" algn="l">
              <a:lnSpc>
                <a:spcPct val="90000"/>
              </a:lnSpc>
              <a:spcBef>
                <a:spcPts val="500"/>
              </a:spcBef>
              <a:spcAft>
                <a:spcPts val="0"/>
              </a:spcAft>
              <a:buClr>
                <a:schemeClr val="dk1"/>
              </a:buClr>
              <a:buSzPct val="100000"/>
              <a:buChar char="•"/>
            </a:pPr>
            <a:r>
              <a:rPr lang="en-US"/>
              <a:t>Apparel Chair – Vacant</a:t>
            </a:r>
            <a:endParaRPr/>
          </a:p>
          <a:p>
            <a:pPr indent="-228600" lvl="1" marL="685800" rtl="0" algn="l">
              <a:lnSpc>
                <a:spcPct val="90000"/>
              </a:lnSpc>
              <a:spcBef>
                <a:spcPts val="500"/>
              </a:spcBef>
              <a:spcAft>
                <a:spcPts val="0"/>
              </a:spcAft>
              <a:buClr>
                <a:schemeClr val="dk1"/>
              </a:buClr>
              <a:buSzPct val="100000"/>
              <a:buChar char="•"/>
            </a:pPr>
            <a:r>
              <a:rPr lang="en-US"/>
              <a:t>Scholarship Chair – Vacant (No parent of a student in final year of enrollment)</a:t>
            </a:r>
            <a:endParaRPr/>
          </a:p>
          <a:p>
            <a:pPr indent="-87630" lvl="1" marL="685800" rtl="0" algn="l">
              <a:lnSpc>
                <a:spcPct val="90000"/>
              </a:lnSpc>
              <a:spcBef>
                <a:spcPts val="500"/>
              </a:spcBef>
              <a:spcAft>
                <a:spcPts val="0"/>
              </a:spcAft>
              <a:buClr>
                <a:schemeClr val="dk1"/>
              </a:buClr>
              <a:buSzPct val="100000"/>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Mission and Purpose</a:t>
            </a:r>
            <a:endParaRPr/>
          </a:p>
        </p:txBody>
      </p:sp>
      <p:sp>
        <p:nvSpPr>
          <p:cNvPr id="98" name="Google Shape;98;p3"/>
          <p:cNvSpPr txBox="1"/>
          <p:nvPr>
            <p:ph idx="1" type="body"/>
          </p:nvPr>
        </p:nvSpPr>
        <p:spPr>
          <a:xfrm>
            <a:off x="838200" y="1738536"/>
            <a:ext cx="10515600" cy="4670112"/>
          </a:xfrm>
          <a:prstGeom prst="rect">
            <a:avLst/>
          </a:prstGeom>
          <a:noFill/>
          <a:ln>
            <a:noFill/>
          </a:ln>
        </p:spPr>
        <p:txBody>
          <a:bodyPr anchorCtr="0" anchor="t" bIns="45700" lIns="91425" spcFirstLastPara="1" rIns="91425" wrap="square" tIns="45700">
            <a:normAutofit fontScale="92500" lnSpcReduction="10000"/>
          </a:bodyPr>
          <a:lstStyle/>
          <a:p>
            <a:pPr indent="-228600" lvl="0" marL="228600" rtl="0" algn="l">
              <a:lnSpc>
                <a:spcPct val="90000"/>
              </a:lnSpc>
              <a:spcBef>
                <a:spcPts val="0"/>
              </a:spcBef>
              <a:spcAft>
                <a:spcPts val="0"/>
              </a:spcAft>
              <a:buClr>
                <a:schemeClr val="dk1"/>
              </a:buClr>
              <a:buSzPct val="100000"/>
              <a:buChar char="•"/>
            </a:pPr>
            <a:r>
              <a:rPr lang="en-US" sz="2600"/>
              <a:t>To support and aid the student-athletes, coaches, and parents of the Conewago Valley School District to enhance all athletic programs, activities, and experiences for the participants and the student body at large</a:t>
            </a:r>
            <a:endParaRPr/>
          </a:p>
          <a:p>
            <a:pPr indent="-228600" lvl="0" marL="228600" rtl="0" algn="l">
              <a:lnSpc>
                <a:spcPct val="90000"/>
              </a:lnSpc>
              <a:spcBef>
                <a:spcPts val="1000"/>
              </a:spcBef>
              <a:spcAft>
                <a:spcPts val="0"/>
              </a:spcAft>
              <a:buClr>
                <a:schemeClr val="dk1"/>
              </a:buClr>
              <a:buSzPct val="100000"/>
              <a:buChar char="•"/>
            </a:pPr>
            <a:r>
              <a:rPr lang="en-US" sz="2600"/>
              <a:t>Established as alliance of all the previously independent booster clubs of the individual sports, in an effort to improve efficiency in fundraising and to develop and implement standards for the equitable and appropriate support for all New Oxford student-athletes</a:t>
            </a:r>
            <a:endParaRPr/>
          </a:p>
          <a:p>
            <a:pPr indent="-228600" lvl="0" marL="228600" rtl="0" algn="l">
              <a:lnSpc>
                <a:spcPct val="90000"/>
              </a:lnSpc>
              <a:spcBef>
                <a:spcPts val="1000"/>
              </a:spcBef>
              <a:spcAft>
                <a:spcPts val="0"/>
              </a:spcAft>
              <a:buClr>
                <a:schemeClr val="dk1"/>
              </a:buClr>
              <a:buSzPct val="100000"/>
              <a:buChar char="•"/>
            </a:pPr>
            <a:r>
              <a:rPr lang="en-US" sz="2600"/>
              <a:t>The NOABC shall cooperate and coordinate its activities within the guidelines of Conewago Valley School Board Policy 915 Parent Booster/Support Organizations</a:t>
            </a:r>
            <a:endParaRPr/>
          </a:p>
          <a:p>
            <a:pPr indent="-228600" lvl="0" marL="228600" rtl="0" algn="l">
              <a:lnSpc>
                <a:spcPct val="90000"/>
              </a:lnSpc>
              <a:spcBef>
                <a:spcPts val="1000"/>
              </a:spcBef>
              <a:spcAft>
                <a:spcPts val="0"/>
              </a:spcAft>
              <a:buClr>
                <a:schemeClr val="dk1"/>
              </a:buClr>
              <a:buSzPct val="100000"/>
              <a:buChar char="•"/>
            </a:pPr>
            <a:r>
              <a:rPr lang="en-US" sz="2600"/>
              <a:t>At no time shall the NOABC attempt to interfere with the internal operations or decision making of the school’s Athletic Department</a:t>
            </a:r>
            <a:endParaRPr/>
          </a:p>
          <a:p>
            <a:pPr indent="-228600" lvl="0" marL="228600" rtl="0" algn="l">
              <a:lnSpc>
                <a:spcPct val="90000"/>
              </a:lnSpc>
              <a:spcBef>
                <a:spcPts val="1000"/>
              </a:spcBef>
              <a:spcAft>
                <a:spcPts val="0"/>
              </a:spcAft>
              <a:buClr>
                <a:schemeClr val="dk1"/>
              </a:buClr>
              <a:buSzPct val="100000"/>
              <a:buChar char="•"/>
            </a:pPr>
            <a:r>
              <a:rPr lang="en-US" sz="2600"/>
              <a:t>At all times, and in all of its endeavors, the Club shall strive to maintain its focus upon the best interest of the student-athletes</a:t>
            </a:r>
            <a:endParaRPr/>
          </a:p>
          <a:p>
            <a:pPr indent="-64135" lvl="0" marL="228600" rtl="0" algn="l">
              <a:lnSpc>
                <a:spcPct val="90000"/>
              </a:lnSpc>
              <a:spcBef>
                <a:spcPts val="1000"/>
              </a:spcBef>
              <a:spcAft>
                <a:spcPts val="0"/>
              </a:spcAft>
              <a:buClr>
                <a:schemeClr val="dk1"/>
              </a:buClr>
              <a:buSzPct val="100000"/>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Meetings and Voting</a:t>
            </a:r>
            <a:endParaRPr/>
          </a:p>
        </p:txBody>
      </p:sp>
      <p:sp>
        <p:nvSpPr>
          <p:cNvPr id="104" name="Google Shape;104;p4"/>
          <p:cNvSpPr txBox="1"/>
          <p:nvPr>
            <p:ph idx="1" type="body"/>
          </p:nvPr>
        </p:nvSpPr>
        <p:spPr>
          <a:xfrm>
            <a:off x="838200" y="1738536"/>
            <a:ext cx="10515600" cy="4670112"/>
          </a:xfrm>
          <a:prstGeom prst="rect">
            <a:avLst/>
          </a:prstGeom>
          <a:noFill/>
          <a:ln>
            <a:noFill/>
          </a:ln>
        </p:spPr>
        <p:txBody>
          <a:bodyPr anchorCtr="0" anchor="t" bIns="45700" lIns="91425" spcFirstLastPara="1" rIns="91425" wrap="square" tIns="45700">
            <a:normAutofit fontScale="92500" lnSpcReduction="20000"/>
          </a:bodyPr>
          <a:lstStyle/>
          <a:p>
            <a:pPr indent="-228600" lvl="0" marL="228600" rtl="0" algn="l">
              <a:lnSpc>
                <a:spcPct val="90000"/>
              </a:lnSpc>
              <a:spcBef>
                <a:spcPts val="0"/>
              </a:spcBef>
              <a:spcAft>
                <a:spcPts val="0"/>
              </a:spcAft>
              <a:buClr>
                <a:schemeClr val="dk1"/>
              </a:buClr>
              <a:buSzPct val="100000"/>
              <a:buChar char="•"/>
            </a:pPr>
            <a:r>
              <a:rPr lang="en-US"/>
              <a:t>Room 421 on 1</a:t>
            </a:r>
            <a:r>
              <a:rPr baseline="30000" lang="en-US"/>
              <a:t>st</a:t>
            </a:r>
            <a:r>
              <a:rPr lang="en-US"/>
              <a:t> Mondays of each month @ 7 PM (cafeteria if larger crowd)</a:t>
            </a:r>
            <a:endParaRPr/>
          </a:p>
          <a:p>
            <a:pPr indent="-146367" lvl="0" marL="228600" rtl="0" algn="l">
              <a:lnSpc>
                <a:spcPct val="90000"/>
              </a:lnSpc>
              <a:spcBef>
                <a:spcPts val="1000"/>
              </a:spcBef>
              <a:spcAft>
                <a:spcPts val="0"/>
              </a:spcAft>
              <a:buClr>
                <a:schemeClr val="dk1"/>
              </a:buClr>
              <a:buSzPct val="100000"/>
              <a:buNone/>
            </a:pPr>
            <a:r>
              <a:t/>
            </a:r>
            <a:endParaRPr sz="1400"/>
          </a:p>
          <a:p>
            <a:pPr indent="-228600" lvl="0" marL="228600" rtl="0" algn="l">
              <a:lnSpc>
                <a:spcPct val="90000"/>
              </a:lnSpc>
              <a:spcBef>
                <a:spcPts val="1000"/>
              </a:spcBef>
              <a:spcAft>
                <a:spcPts val="0"/>
              </a:spcAft>
              <a:buClr>
                <a:schemeClr val="dk1"/>
              </a:buClr>
              <a:buSzPct val="100000"/>
              <a:buChar char="•"/>
            </a:pPr>
            <a:r>
              <a:rPr lang="en-US"/>
              <a:t>Each team is expected to have at least 1 rep at each meeting</a:t>
            </a:r>
            <a:endParaRPr/>
          </a:p>
          <a:p>
            <a:pPr indent="-228600" lvl="1" marL="685800" rtl="0" algn="l">
              <a:lnSpc>
                <a:spcPct val="90000"/>
              </a:lnSpc>
              <a:spcBef>
                <a:spcPts val="500"/>
              </a:spcBef>
              <a:spcAft>
                <a:spcPts val="0"/>
              </a:spcAft>
              <a:buClr>
                <a:schemeClr val="dk1"/>
              </a:buClr>
              <a:buSzPct val="100000"/>
              <a:buChar char="•"/>
            </a:pPr>
            <a:r>
              <a:rPr lang="en-US"/>
              <a:t>Coaches encouraged to attend, but only parent rep can cast vote</a:t>
            </a:r>
            <a:endParaRPr/>
          </a:p>
          <a:p>
            <a:pPr indent="-228600" lvl="0" marL="228600" rtl="0" algn="l">
              <a:lnSpc>
                <a:spcPct val="90000"/>
              </a:lnSpc>
              <a:spcBef>
                <a:spcPts val="1000"/>
              </a:spcBef>
              <a:spcAft>
                <a:spcPts val="0"/>
              </a:spcAft>
              <a:buClr>
                <a:schemeClr val="dk1"/>
              </a:buClr>
              <a:buSzPct val="100000"/>
              <a:buChar char="•"/>
            </a:pPr>
            <a:r>
              <a:rPr lang="en-US"/>
              <a:t>One representative CANNOT speak for 2 teams simultaneously at same meeting</a:t>
            </a:r>
            <a:endParaRPr/>
          </a:p>
          <a:p>
            <a:pPr indent="-228600" lvl="0" marL="228600" rtl="0" algn="l">
              <a:lnSpc>
                <a:spcPct val="90000"/>
              </a:lnSpc>
              <a:spcBef>
                <a:spcPts val="1000"/>
              </a:spcBef>
              <a:spcAft>
                <a:spcPts val="0"/>
              </a:spcAft>
              <a:buClr>
                <a:schemeClr val="dk1"/>
              </a:buClr>
              <a:buSzPct val="100000"/>
              <a:buChar char="•"/>
            </a:pPr>
            <a:r>
              <a:rPr lang="en-US"/>
              <a:t>Each team receives 1 vote (regardless of number of representatives)</a:t>
            </a:r>
            <a:endParaRPr/>
          </a:p>
          <a:p>
            <a:pPr indent="-228600" lvl="1" marL="685800" rtl="0" algn="l">
              <a:lnSpc>
                <a:spcPct val="90000"/>
              </a:lnSpc>
              <a:spcBef>
                <a:spcPts val="500"/>
              </a:spcBef>
              <a:spcAft>
                <a:spcPts val="0"/>
              </a:spcAft>
              <a:buClr>
                <a:schemeClr val="dk1"/>
              </a:buClr>
              <a:buSzPct val="100000"/>
              <a:buChar char="•"/>
            </a:pPr>
            <a:r>
              <a:rPr lang="en-US"/>
              <a:t>Executive Officers only vote as tie breaker</a:t>
            </a:r>
            <a:endParaRPr/>
          </a:p>
          <a:p>
            <a:pPr indent="-228600" lvl="0" marL="228600" rtl="0" algn="l">
              <a:lnSpc>
                <a:spcPct val="90000"/>
              </a:lnSpc>
              <a:spcBef>
                <a:spcPts val="1000"/>
              </a:spcBef>
              <a:spcAft>
                <a:spcPts val="0"/>
              </a:spcAft>
              <a:buClr>
                <a:schemeClr val="dk1"/>
              </a:buClr>
              <a:buSzPct val="100000"/>
              <a:buChar char="•"/>
            </a:pPr>
            <a:r>
              <a:rPr lang="en-US"/>
              <a:t>Failure to have at least 1 rep present may forfeit team’s eligibility for receipt of senior banners, flowers, and scholarship</a:t>
            </a:r>
            <a:endParaRPr/>
          </a:p>
          <a:p>
            <a:pPr indent="-228600" lvl="1" marL="685800" rtl="0" algn="l">
              <a:lnSpc>
                <a:spcPct val="90000"/>
              </a:lnSpc>
              <a:spcBef>
                <a:spcPts val="500"/>
              </a:spcBef>
              <a:spcAft>
                <a:spcPts val="0"/>
              </a:spcAft>
              <a:buClr>
                <a:schemeClr val="dk1"/>
              </a:buClr>
              <a:buSzPct val="100000"/>
              <a:buChar char="•"/>
            </a:pPr>
            <a:r>
              <a:rPr lang="en-US"/>
              <a:t>No team will be penalized for missing meeting due to interscholastic game/meet/match</a:t>
            </a:r>
            <a:endParaRPr/>
          </a:p>
          <a:p>
            <a:pPr indent="-228600" lvl="1" marL="685800" rtl="0" algn="l">
              <a:lnSpc>
                <a:spcPct val="90000"/>
              </a:lnSpc>
              <a:spcBef>
                <a:spcPts val="500"/>
              </a:spcBef>
              <a:spcAft>
                <a:spcPts val="0"/>
              </a:spcAft>
              <a:buClr>
                <a:schemeClr val="dk1"/>
              </a:buClr>
              <a:buSzPct val="100000"/>
              <a:buChar char="•"/>
            </a:pPr>
            <a:r>
              <a:rPr lang="en-US"/>
              <a:t>If excused team’s vote can impact the outcome, the team will receive an additional 48 hours to submit a vote</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Meeting Agenda and Format</a:t>
            </a:r>
            <a:endParaRPr/>
          </a:p>
        </p:txBody>
      </p:sp>
      <p:sp>
        <p:nvSpPr>
          <p:cNvPr id="110" name="Google Shape;110;p5"/>
          <p:cNvSpPr txBox="1"/>
          <p:nvPr>
            <p:ph idx="1" type="body"/>
          </p:nvPr>
        </p:nvSpPr>
        <p:spPr>
          <a:xfrm>
            <a:off x="838200" y="1738536"/>
            <a:ext cx="10515600" cy="4670112"/>
          </a:xfrm>
          <a:prstGeom prst="rect">
            <a:avLst/>
          </a:prstGeom>
          <a:noFill/>
          <a:ln>
            <a:noFill/>
          </a:ln>
        </p:spPr>
        <p:txBody>
          <a:bodyPr anchorCtr="0" anchor="t" bIns="45700" lIns="91425" spcFirstLastPara="1" rIns="91425" wrap="square" tIns="45700">
            <a:normAutofit fontScale="92500" lnSpcReduction="10000"/>
          </a:bodyPr>
          <a:lstStyle/>
          <a:p>
            <a:pPr indent="-228600" lvl="0" marL="228600" rtl="0" algn="l">
              <a:lnSpc>
                <a:spcPct val="90000"/>
              </a:lnSpc>
              <a:spcBef>
                <a:spcPts val="0"/>
              </a:spcBef>
              <a:spcAft>
                <a:spcPts val="0"/>
              </a:spcAft>
              <a:buClr>
                <a:schemeClr val="dk1"/>
              </a:buClr>
              <a:buSzPct val="100000"/>
              <a:buChar char="•"/>
            </a:pPr>
            <a:r>
              <a:rPr lang="en-US"/>
              <a:t>Agenda will try to be distributed at least 2 weeks prior to meeting</a:t>
            </a:r>
            <a:endParaRPr/>
          </a:p>
          <a:p>
            <a:pPr indent="-228600" lvl="1" marL="685800" rtl="0" algn="l">
              <a:lnSpc>
                <a:spcPct val="90000"/>
              </a:lnSpc>
              <a:spcBef>
                <a:spcPts val="500"/>
              </a:spcBef>
              <a:spcAft>
                <a:spcPts val="0"/>
              </a:spcAft>
              <a:buClr>
                <a:schemeClr val="dk1"/>
              </a:buClr>
              <a:buSzPct val="100000"/>
              <a:buChar char="•"/>
            </a:pPr>
            <a:r>
              <a:rPr lang="en-US"/>
              <a:t>To stay on track, items not on agenda will not be discussed in great detail</a:t>
            </a:r>
            <a:endParaRPr/>
          </a:p>
          <a:p>
            <a:pPr indent="-228600" lvl="0" marL="228600" rtl="0" algn="l">
              <a:lnSpc>
                <a:spcPct val="90000"/>
              </a:lnSpc>
              <a:spcBef>
                <a:spcPts val="1000"/>
              </a:spcBef>
              <a:spcAft>
                <a:spcPts val="0"/>
              </a:spcAft>
              <a:buClr>
                <a:schemeClr val="dk1"/>
              </a:buClr>
              <a:buSzPct val="100000"/>
              <a:buChar char="•"/>
            </a:pPr>
            <a:r>
              <a:rPr lang="en-US"/>
              <a:t>30, 60, and 90+ day format</a:t>
            </a:r>
            <a:endParaRPr/>
          </a:p>
          <a:p>
            <a:pPr indent="-228600" lvl="1" marL="685800" rtl="0" algn="l">
              <a:lnSpc>
                <a:spcPct val="90000"/>
              </a:lnSpc>
              <a:spcBef>
                <a:spcPts val="500"/>
              </a:spcBef>
              <a:spcAft>
                <a:spcPts val="0"/>
              </a:spcAft>
              <a:buClr>
                <a:schemeClr val="dk1"/>
              </a:buClr>
              <a:buSzPct val="100000"/>
              <a:buChar char="•"/>
            </a:pPr>
            <a:r>
              <a:rPr lang="en-US"/>
              <a:t>30 day topics require immediate attention and must be resolved at scheduled meeting.</a:t>
            </a:r>
            <a:endParaRPr/>
          </a:p>
          <a:p>
            <a:pPr indent="-228600" lvl="1" marL="685800" rtl="0" algn="l">
              <a:lnSpc>
                <a:spcPct val="90000"/>
              </a:lnSpc>
              <a:spcBef>
                <a:spcPts val="500"/>
              </a:spcBef>
              <a:spcAft>
                <a:spcPts val="0"/>
              </a:spcAft>
              <a:buClr>
                <a:schemeClr val="dk1"/>
              </a:buClr>
              <a:buSzPct val="100000"/>
              <a:buChar char="•"/>
            </a:pPr>
            <a:r>
              <a:rPr lang="en-US"/>
              <a:t>60 day topics are topics to be addressed at the next meeting to allow parent rep and coach to discuss prior, to address/form specific questions.  A brief general discussion at the next meeting will occur and the formal vote will take place at the following meeting.</a:t>
            </a:r>
            <a:endParaRPr/>
          </a:p>
          <a:p>
            <a:pPr indent="-228600" lvl="1" marL="685800" rtl="0" algn="l">
              <a:lnSpc>
                <a:spcPct val="90000"/>
              </a:lnSpc>
              <a:spcBef>
                <a:spcPts val="500"/>
              </a:spcBef>
              <a:spcAft>
                <a:spcPts val="0"/>
              </a:spcAft>
              <a:buClr>
                <a:schemeClr val="dk1"/>
              </a:buClr>
              <a:buSzPct val="100000"/>
              <a:buChar char="•"/>
            </a:pPr>
            <a:r>
              <a:rPr lang="en-US"/>
              <a:t>90+ day topics are topics in the distant future that affect the end of the current sports season or the next sports season, etc.</a:t>
            </a:r>
            <a:endParaRPr/>
          </a:p>
          <a:p>
            <a:pPr indent="-228600" lvl="0" marL="228600" rtl="0" algn="l">
              <a:lnSpc>
                <a:spcPct val="90000"/>
              </a:lnSpc>
              <a:spcBef>
                <a:spcPts val="1000"/>
              </a:spcBef>
              <a:spcAft>
                <a:spcPts val="0"/>
              </a:spcAft>
              <a:buClr>
                <a:schemeClr val="dk1"/>
              </a:buClr>
              <a:buSzPct val="100000"/>
              <a:buChar char="•"/>
            </a:pPr>
            <a:r>
              <a:rPr lang="en-US"/>
              <a:t>Each meeting will conclude with suggested 60 and 90+ day topics as well as an open floor format.  Open floor format should not include topics which fall into the 30 day topics.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General Funds vs. Individual Sports</a:t>
            </a:r>
            <a:endParaRPr/>
          </a:p>
        </p:txBody>
      </p:sp>
      <p:sp>
        <p:nvSpPr>
          <p:cNvPr id="116" name="Google Shape;116;p6"/>
          <p:cNvSpPr txBox="1"/>
          <p:nvPr>
            <p:ph idx="1" type="body"/>
          </p:nvPr>
        </p:nvSpPr>
        <p:spPr>
          <a:xfrm>
            <a:off x="838200" y="1738536"/>
            <a:ext cx="10515600" cy="4670112"/>
          </a:xfrm>
          <a:prstGeom prst="rect">
            <a:avLst/>
          </a:prstGeom>
          <a:noFill/>
          <a:ln>
            <a:noFill/>
          </a:ln>
        </p:spPr>
        <p:txBody>
          <a:bodyPr anchorCtr="0" anchor="t" bIns="45700" lIns="91425" spcFirstLastPara="1" rIns="91425" wrap="square" tIns="45700">
            <a:normAutofit fontScale="92500" lnSpcReduction="20000"/>
          </a:bodyPr>
          <a:lstStyle/>
          <a:p>
            <a:pPr indent="-228600" lvl="0" marL="228600" rtl="0" algn="l">
              <a:lnSpc>
                <a:spcPct val="90000"/>
              </a:lnSpc>
              <a:spcBef>
                <a:spcPts val="0"/>
              </a:spcBef>
              <a:spcAft>
                <a:spcPts val="0"/>
              </a:spcAft>
              <a:buClr>
                <a:schemeClr val="dk1"/>
              </a:buClr>
              <a:buSzPct val="100000"/>
              <a:buChar char="•"/>
            </a:pPr>
            <a:r>
              <a:rPr lang="en-US"/>
              <a:t>Concession Stands are main source of funds (Stadium and Indoors)</a:t>
            </a:r>
            <a:endParaRPr/>
          </a:p>
          <a:p>
            <a:pPr indent="-228600" lvl="1" marL="685800" rtl="0" algn="l">
              <a:lnSpc>
                <a:spcPct val="90000"/>
              </a:lnSpc>
              <a:spcBef>
                <a:spcPts val="500"/>
              </a:spcBef>
              <a:spcAft>
                <a:spcPts val="0"/>
              </a:spcAft>
              <a:buClr>
                <a:schemeClr val="dk1"/>
              </a:buClr>
              <a:buSzPct val="100000"/>
              <a:buChar char="•"/>
            </a:pPr>
            <a:r>
              <a:rPr lang="en-US"/>
              <a:t>FFA will operate indoor concession for sports in gym</a:t>
            </a:r>
            <a:endParaRPr/>
          </a:p>
          <a:p>
            <a:pPr indent="-228600" lvl="1" marL="685800" rtl="0" algn="l">
              <a:lnSpc>
                <a:spcPct val="90000"/>
              </a:lnSpc>
              <a:spcBef>
                <a:spcPts val="500"/>
              </a:spcBef>
              <a:spcAft>
                <a:spcPts val="0"/>
              </a:spcAft>
              <a:buClr>
                <a:schemeClr val="dk1"/>
              </a:buClr>
              <a:buSzPct val="100000"/>
              <a:buChar char="•"/>
            </a:pPr>
            <a:r>
              <a:rPr lang="en-US"/>
              <a:t>Volunteers from each sport will operate stadium concession</a:t>
            </a:r>
            <a:endParaRPr/>
          </a:p>
          <a:p>
            <a:pPr indent="-228600" lvl="2" marL="1143000" rtl="0" algn="l">
              <a:lnSpc>
                <a:spcPct val="90000"/>
              </a:lnSpc>
              <a:spcBef>
                <a:spcPts val="500"/>
              </a:spcBef>
              <a:spcAft>
                <a:spcPts val="0"/>
              </a:spcAft>
              <a:buClr>
                <a:schemeClr val="dk1"/>
              </a:buClr>
              <a:buSzPct val="100000"/>
              <a:buChar char="•"/>
            </a:pPr>
            <a:r>
              <a:rPr lang="en-US"/>
              <a:t>Stadium concession has Concession Manager</a:t>
            </a:r>
            <a:endParaRPr/>
          </a:p>
          <a:p>
            <a:pPr indent="0" lvl="2" marL="914400" rtl="0" algn="l">
              <a:lnSpc>
                <a:spcPct val="90000"/>
              </a:lnSpc>
              <a:spcBef>
                <a:spcPts val="500"/>
              </a:spcBef>
              <a:spcAft>
                <a:spcPts val="0"/>
              </a:spcAft>
              <a:buClr>
                <a:schemeClr val="dk1"/>
              </a:buClr>
              <a:buSzPct val="100000"/>
              <a:buNone/>
            </a:pPr>
            <a:r>
              <a:t/>
            </a:r>
            <a:endParaRPr/>
          </a:p>
          <a:p>
            <a:pPr indent="-228600" lvl="0" marL="228600" rtl="0" algn="l">
              <a:lnSpc>
                <a:spcPct val="90000"/>
              </a:lnSpc>
              <a:spcBef>
                <a:spcPts val="1000"/>
              </a:spcBef>
              <a:spcAft>
                <a:spcPts val="0"/>
              </a:spcAft>
              <a:buClr>
                <a:schemeClr val="dk1"/>
              </a:buClr>
              <a:buSzPct val="100000"/>
              <a:buChar char="•"/>
            </a:pPr>
            <a:r>
              <a:rPr lang="en-US"/>
              <a:t>Volunteer Chair to explain in detail</a:t>
            </a:r>
            <a:endParaRPr/>
          </a:p>
          <a:p>
            <a:pPr indent="-64135" lvl="0" marL="228600" rtl="0" algn="l">
              <a:lnSpc>
                <a:spcPct val="90000"/>
              </a:lnSpc>
              <a:spcBef>
                <a:spcPts val="1000"/>
              </a:spcBef>
              <a:spcAft>
                <a:spcPts val="0"/>
              </a:spcAft>
              <a:buClr>
                <a:schemeClr val="dk1"/>
              </a:buClr>
              <a:buSzPct val="100000"/>
              <a:buNone/>
            </a:pPr>
            <a:r>
              <a:t/>
            </a:r>
            <a:endParaRPr/>
          </a:p>
          <a:p>
            <a:pPr indent="-228600" lvl="0" marL="228600" rtl="0" algn="l">
              <a:lnSpc>
                <a:spcPct val="90000"/>
              </a:lnSpc>
              <a:spcBef>
                <a:spcPts val="1000"/>
              </a:spcBef>
              <a:spcAft>
                <a:spcPts val="0"/>
              </a:spcAft>
              <a:buClr>
                <a:schemeClr val="dk1"/>
              </a:buClr>
              <a:buSzPct val="100000"/>
              <a:buChar char="•"/>
            </a:pPr>
            <a:r>
              <a:rPr lang="en-US"/>
              <a:t>1 bank account and each sport is maintained under this account</a:t>
            </a:r>
            <a:endParaRPr/>
          </a:p>
          <a:p>
            <a:pPr indent="-228600" lvl="1" marL="685800" rtl="0" algn="l">
              <a:lnSpc>
                <a:spcPct val="90000"/>
              </a:lnSpc>
              <a:spcBef>
                <a:spcPts val="500"/>
              </a:spcBef>
              <a:spcAft>
                <a:spcPts val="0"/>
              </a:spcAft>
              <a:buClr>
                <a:schemeClr val="dk1"/>
              </a:buClr>
              <a:buSzPct val="100000"/>
              <a:buChar char="•"/>
            </a:pPr>
            <a:r>
              <a:rPr lang="en-US"/>
              <a:t>Process for reporting and fund distribution is still being developed, but will work through initial phase as necessary</a:t>
            </a:r>
            <a:endParaRPr/>
          </a:p>
          <a:p>
            <a:pPr indent="-228600" lvl="1" marL="685800" rtl="0" algn="l">
              <a:lnSpc>
                <a:spcPct val="90000"/>
              </a:lnSpc>
              <a:spcBef>
                <a:spcPts val="500"/>
              </a:spcBef>
              <a:spcAft>
                <a:spcPts val="0"/>
              </a:spcAft>
              <a:buClr>
                <a:schemeClr val="dk1"/>
              </a:buClr>
              <a:buSzPct val="100000"/>
              <a:buChar char="•"/>
            </a:pPr>
            <a:r>
              <a:rPr lang="en-US"/>
              <a:t>Individual sports can still fundraise on their own, but must follow current approval process (AD)</a:t>
            </a:r>
            <a:endParaRPr/>
          </a:p>
          <a:p>
            <a:pPr indent="-228600" lvl="2" marL="1143000" rtl="0" algn="l">
              <a:lnSpc>
                <a:spcPct val="90000"/>
              </a:lnSpc>
              <a:spcBef>
                <a:spcPts val="500"/>
              </a:spcBef>
              <a:spcAft>
                <a:spcPts val="0"/>
              </a:spcAft>
              <a:buClr>
                <a:schemeClr val="dk1"/>
              </a:buClr>
              <a:buSzPct val="100000"/>
              <a:buChar char="•"/>
            </a:pPr>
            <a:r>
              <a:rPr lang="en-US"/>
              <a:t>Spirit Card</a:t>
            </a:r>
            <a:endParaRPr/>
          </a:p>
          <a:p>
            <a:pPr indent="-64135" lvl="0" marL="228600" rtl="0" algn="l">
              <a:lnSpc>
                <a:spcPct val="90000"/>
              </a:lnSpc>
              <a:spcBef>
                <a:spcPts val="1000"/>
              </a:spcBef>
              <a:spcAft>
                <a:spcPts val="0"/>
              </a:spcAft>
              <a:buClr>
                <a:schemeClr val="dk1"/>
              </a:buClr>
              <a:buSzPct val="100000"/>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Simple Fundraiser Options</a:t>
            </a:r>
            <a:endParaRPr/>
          </a:p>
        </p:txBody>
      </p:sp>
      <p:sp>
        <p:nvSpPr>
          <p:cNvPr id="122" name="Google Shape;122;p7"/>
          <p:cNvSpPr txBox="1"/>
          <p:nvPr>
            <p:ph idx="1" type="body"/>
          </p:nvPr>
        </p:nvSpPr>
        <p:spPr>
          <a:xfrm>
            <a:off x="838200" y="1738536"/>
            <a:ext cx="10515600" cy="4670112"/>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BSN Apparel</a:t>
            </a:r>
            <a:endParaRPr/>
          </a:p>
          <a:p>
            <a:pPr indent="-228600" lvl="0" marL="228600" rtl="0" algn="l">
              <a:lnSpc>
                <a:spcPct val="90000"/>
              </a:lnSpc>
              <a:spcBef>
                <a:spcPts val="1000"/>
              </a:spcBef>
              <a:spcAft>
                <a:spcPts val="0"/>
              </a:spcAft>
              <a:buClr>
                <a:schemeClr val="dk1"/>
              </a:buClr>
              <a:buSzPts val="2800"/>
              <a:buChar char="•"/>
            </a:pPr>
            <a:r>
              <a:rPr lang="en-US"/>
              <a:t>Spirit Card</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Q &amp; A		&amp;&amp;		Contact Info</a:t>
            </a:r>
            <a:endParaRPr/>
          </a:p>
        </p:txBody>
      </p:sp>
      <p:sp>
        <p:nvSpPr>
          <p:cNvPr id="128" name="Google Shape;128;p8"/>
          <p:cNvSpPr txBox="1"/>
          <p:nvPr>
            <p:ph idx="1" type="body"/>
          </p:nvPr>
        </p:nvSpPr>
        <p:spPr>
          <a:xfrm>
            <a:off x="838200" y="3857748"/>
            <a:ext cx="10515600" cy="2550900"/>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NOABC Main Email </a:t>
            </a:r>
            <a:r>
              <a:rPr lang="en-US" u="sng">
                <a:solidFill>
                  <a:schemeClr val="hlink"/>
                </a:solidFill>
                <a:hlinkClick r:id="rId3"/>
              </a:rPr>
              <a:t>noabc.colonials@gmail.com</a:t>
            </a:r>
            <a:endParaRPr/>
          </a:p>
          <a:p>
            <a:pPr indent="-228600" lvl="0" marL="228600" rtl="0" algn="l">
              <a:lnSpc>
                <a:spcPct val="90000"/>
              </a:lnSpc>
              <a:spcBef>
                <a:spcPts val="1000"/>
              </a:spcBef>
              <a:spcAft>
                <a:spcPts val="0"/>
              </a:spcAft>
              <a:buClr>
                <a:schemeClr val="dk1"/>
              </a:buClr>
              <a:buSzPts val="2800"/>
              <a:buChar char="•"/>
            </a:pPr>
            <a:r>
              <a:rPr lang="en-US"/>
              <a:t>Volunteer Coordinator Email </a:t>
            </a:r>
            <a:r>
              <a:rPr lang="en-US" u="sng">
                <a:solidFill>
                  <a:schemeClr val="hlink"/>
                </a:solidFill>
                <a:hlinkClick r:id="rId4"/>
              </a:rPr>
              <a:t>noabc.volunteer@gmail.com</a:t>
            </a:r>
            <a:endParaRPr/>
          </a:p>
          <a:p>
            <a:pPr indent="-50800" lvl="0" marL="228600" rtl="0" algn="l">
              <a:lnSpc>
                <a:spcPct val="90000"/>
              </a:lnSpc>
              <a:spcBef>
                <a:spcPts val="1000"/>
              </a:spcBef>
              <a:spcAft>
                <a:spcPts val="0"/>
              </a:spcAft>
              <a:buClr>
                <a:schemeClr val="dk1"/>
              </a:buClr>
              <a:buSzPts val="2800"/>
              <a:buNone/>
            </a:pPr>
            <a:r>
              <a:t/>
            </a:r>
            <a:endParaRPr/>
          </a:p>
          <a:p>
            <a:pPr indent="0" lvl="0" marL="0" rtl="0" algn="l">
              <a:lnSpc>
                <a:spcPct val="90000"/>
              </a:lnSpc>
              <a:spcBef>
                <a:spcPts val="1000"/>
              </a:spcBef>
              <a:spcAft>
                <a:spcPts val="0"/>
              </a:spcAft>
              <a:buClr>
                <a:schemeClr val="dk1"/>
              </a:buClr>
              <a:buSzPts val="2800"/>
              <a:buNone/>
            </a:pPr>
            <a:r>
              <a:t/>
            </a:r>
            <a:endParaRPr/>
          </a:p>
          <a:p>
            <a:pPr indent="0" lvl="0" marL="0" rtl="0" algn="l">
              <a:lnSpc>
                <a:spcPct val="90000"/>
              </a:lnSpc>
              <a:spcBef>
                <a:spcPts val="1000"/>
              </a:spcBef>
              <a:spcAft>
                <a:spcPts val="0"/>
              </a:spcAft>
              <a:buClr>
                <a:schemeClr val="dk1"/>
              </a:buClr>
              <a:buSzPts val="2800"/>
              <a:buNone/>
            </a:pPr>
            <a:r>
              <a:rPr lang="en-US"/>
              <a:t>Thanks for you participation and your attention!</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2022-08-07T01:22:05Z</dcterms:created>
  <dc:creator>Mike ☺</dc:creator>
</cp:coreProperties>
</file>